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0DC9B6-201A-4665-A4E2-BDAFE5661998}" v="2" dt="2025-11-12T14:01:50.6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80" d="100"/>
          <a:sy n="80" d="100"/>
        </p:scale>
        <p:origin x="147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2.xml"/><Relationship Id="rId5" Type="http://schemas.openxmlformats.org/officeDocument/2006/relationships/viewProps" Target="viewProps.xml"/><Relationship Id="rId10" Type="http://schemas.openxmlformats.org/officeDocument/2006/relationships/customXml" Target="../customXml/item1.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k Gladdish" userId="0346ab43-686c-47d1-8f20-fc1c14748fba" providerId="ADAL" clId="{5EBB9A68-2B00-4761-B20D-2FFD5A81DFAF}"/>
    <pc:docChg chg="custSel addSld modSld">
      <pc:chgData name="Jack Gladdish" userId="0346ab43-686c-47d1-8f20-fc1c14748fba" providerId="ADAL" clId="{5EBB9A68-2B00-4761-B20D-2FFD5A81DFAF}" dt="2025-11-12T14:07:48.570" v="75" actId="27107"/>
      <pc:docMkLst>
        <pc:docMk/>
      </pc:docMkLst>
      <pc:sldChg chg="addSp modSp mod">
        <pc:chgData name="Jack Gladdish" userId="0346ab43-686c-47d1-8f20-fc1c14748fba" providerId="ADAL" clId="{5EBB9A68-2B00-4761-B20D-2FFD5A81DFAF}" dt="2025-11-12T14:01:45.531" v="25" actId="164"/>
        <pc:sldMkLst>
          <pc:docMk/>
          <pc:sldMk cId="1377739468" sldId="256"/>
        </pc:sldMkLst>
        <pc:spChg chg="mod">
          <ac:chgData name="Jack Gladdish" userId="0346ab43-686c-47d1-8f20-fc1c14748fba" providerId="ADAL" clId="{5EBB9A68-2B00-4761-B20D-2FFD5A81DFAF}" dt="2025-11-12T14:01:45.531" v="25" actId="164"/>
          <ac:spMkLst>
            <pc:docMk/>
            <pc:sldMk cId="1377739468" sldId="256"/>
            <ac:spMk id="12" creationId="{F04AAB72-4FCC-7E00-27FA-16E697179F22}"/>
          </ac:spMkLst>
        </pc:spChg>
        <pc:spChg chg="add mod">
          <ac:chgData name="Jack Gladdish" userId="0346ab43-686c-47d1-8f20-fc1c14748fba" providerId="ADAL" clId="{5EBB9A68-2B00-4761-B20D-2FFD5A81DFAF}" dt="2025-11-12T13:58:20.039" v="18" actId="115"/>
          <ac:spMkLst>
            <pc:docMk/>
            <pc:sldMk cId="1377739468" sldId="256"/>
            <ac:spMk id="14" creationId="{E1963EB5-6783-CFAC-A7BC-FF034DC3C2D7}"/>
          </ac:spMkLst>
        </pc:spChg>
        <pc:grpChg chg="mod">
          <ac:chgData name="Jack Gladdish" userId="0346ab43-686c-47d1-8f20-fc1c14748fba" providerId="ADAL" clId="{5EBB9A68-2B00-4761-B20D-2FFD5A81DFAF}" dt="2025-11-12T14:01:45.531" v="25" actId="164"/>
          <ac:grpSpMkLst>
            <pc:docMk/>
            <pc:sldMk cId="1377739468" sldId="256"/>
            <ac:grpSpMk id="10" creationId="{91A52106-B3AD-A97B-6272-0A578F549745}"/>
          </ac:grpSpMkLst>
        </pc:grpChg>
        <pc:grpChg chg="add mod">
          <ac:chgData name="Jack Gladdish" userId="0346ab43-686c-47d1-8f20-fc1c14748fba" providerId="ADAL" clId="{5EBB9A68-2B00-4761-B20D-2FFD5A81DFAF}" dt="2025-11-12T14:01:45.531" v="25" actId="164"/>
          <ac:grpSpMkLst>
            <pc:docMk/>
            <pc:sldMk cId="1377739468" sldId="256"/>
            <ac:grpSpMk id="15" creationId="{8C5BA0F7-49CF-6BBE-42B3-C9A14CFB1DF7}"/>
          </ac:grpSpMkLst>
        </pc:grpChg>
      </pc:sldChg>
      <pc:sldChg chg="addSp modSp new mod">
        <pc:chgData name="Jack Gladdish" userId="0346ab43-686c-47d1-8f20-fc1c14748fba" providerId="ADAL" clId="{5EBB9A68-2B00-4761-B20D-2FFD5A81DFAF}" dt="2025-11-12T14:07:48.570" v="75" actId="27107"/>
        <pc:sldMkLst>
          <pc:docMk/>
          <pc:sldMk cId="3266705146" sldId="257"/>
        </pc:sldMkLst>
        <pc:spChg chg="add mod">
          <ac:chgData name="Jack Gladdish" userId="0346ab43-686c-47d1-8f20-fc1c14748fba" providerId="ADAL" clId="{5EBB9A68-2B00-4761-B20D-2FFD5A81DFAF}" dt="2025-11-12T14:03:04.090" v="39" actId="207"/>
          <ac:spMkLst>
            <pc:docMk/>
            <pc:sldMk cId="3266705146" sldId="257"/>
            <ac:spMk id="3" creationId="{7C91D637-7DF1-8EE2-39D9-DC07E9280781}"/>
          </ac:spMkLst>
        </pc:spChg>
        <pc:spChg chg="mod">
          <ac:chgData name="Jack Gladdish" userId="0346ab43-686c-47d1-8f20-fc1c14748fba" providerId="ADAL" clId="{5EBB9A68-2B00-4761-B20D-2FFD5A81DFAF}" dt="2025-11-12T14:01:50.693" v="26"/>
          <ac:spMkLst>
            <pc:docMk/>
            <pc:sldMk cId="3266705146" sldId="257"/>
            <ac:spMk id="6" creationId="{6A1BE6D7-6930-B581-4C36-350894268BAD}"/>
          </ac:spMkLst>
        </pc:spChg>
        <pc:spChg chg="mod">
          <ac:chgData name="Jack Gladdish" userId="0346ab43-686c-47d1-8f20-fc1c14748fba" providerId="ADAL" clId="{5EBB9A68-2B00-4761-B20D-2FFD5A81DFAF}" dt="2025-11-12T14:01:50.693" v="26"/>
          <ac:spMkLst>
            <pc:docMk/>
            <pc:sldMk cId="3266705146" sldId="257"/>
            <ac:spMk id="7" creationId="{63AB94A3-F297-91FF-4D74-14AB47E5807A}"/>
          </ac:spMkLst>
        </pc:spChg>
        <pc:spChg chg="mod">
          <ac:chgData name="Jack Gladdish" userId="0346ab43-686c-47d1-8f20-fc1c14748fba" providerId="ADAL" clId="{5EBB9A68-2B00-4761-B20D-2FFD5A81DFAF}" dt="2025-11-12T14:07:32.277" v="72" actId="20577"/>
          <ac:spMkLst>
            <pc:docMk/>
            <pc:sldMk cId="3266705146" sldId="257"/>
            <ac:spMk id="8" creationId="{DEAFADF3-7657-148A-35ED-E9A5422359A7}"/>
          </ac:spMkLst>
        </pc:spChg>
        <pc:spChg chg="add mod">
          <ac:chgData name="Jack Gladdish" userId="0346ab43-686c-47d1-8f20-fc1c14748fba" providerId="ADAL" clId="{5EBB9A68-2B00-4761-B20D-2FFD5A81DFAF}" dt="2025-11-12T14:03:07.496" v="40" actId="207"/>
          <ac:spMkLst>
            <pc:docMk/>
            <pc:sldMk cId="3266705146" sldId="257"/>
            <ac:spMk id="10" creationId="{DE6E976D-2B4F-EE57-CA9D-DBF24D168CD4}"/>
          </ac:spMkLst>
        </pc:spChg>
        <pc:spChg chg="add mod">
          <ac:chgData name="Jack Gladdish" userId="0346ab43-686c-47d1-8f20-fc1c14748fba" providerId="ADAL" clId="{5EBB9A68-2B00-4761-B20D-2FFD5A81DFAF}" dt="2025-11-12T14:04:13.322" v="47" actId="1076"/>
          <ac:spMkLst>
            <pc:docMk/>
            <pc:sldMk cId="3266705146" sldId="257"/>
            <ac:spMk id="12" creationId="{CDABA866-DEB0-E5C2-896E-5219C9844ABF}"/>
          </ac:spMkLst>
        </pc:spChg>
        <pc:spChg chg="add mod">
          <ac:chgData name="Jack Gladdish" userId="0346ab43-686c-47d1-8f20-fc1c14748fba" providerId="ADAL" clId="{5EBB9A68-2B00-4761-B20D-2FFD5A81DFAF}" dt="2025-11-12T14:04:43.070" v="55" actId="1076"/>
          <ac:spMkLst>
            <pc:docMk/>
            <pc:sldMk cId="3266705146" sldId="257"/>
            <ac:spMk id="14" creationId="{FC5A351F-3A27-F10D-52AA-C2EDAD07BD86}"/>
          </ac:spMkLst>
        </pc:spChg>
        <pc:spChg chg="add mod">
          <ac:chgData name="Jack Gladdish" userId="0346ab43-686c-47d1-8f20-fc1c14748fba" providerId="ADAL" clId="{5EBB9A68-2B00-4761-B20D-2FFD5A81DFAF}" dt="2025-11-12T14:06:46.225" v="63" actId="1076"/>
          <ac:spMkLst>
            <pc:docMk/>
            <pc:sldMk cId="3266705146" sldId="257"/>
            <ac:spMk id="16" creationId="{E3711105-855E-218E-BD3D-B0785181DC71}"/>
          </ac:spMkLst>
        </pc:spChg>
        <pc:spChg chg="add mod">
          <ac:chgData name="Jack Gladdish" userId="0346ab43-686c-47d1-8f20-fc1c14748fba" providerId="ADAL" clId="{5EBB9A68-2B00-4761-B20D-2FFD5A81DFAF}" dt="2025-11-12T14:07:48.570" v="75" actId="27107"/>
          <ac:spMkLst>
            <pc:docMk/>
            <pc:sldMk cId="3266705146" sldId="257"/>
            <ac:spMk id="18" creationId="{798B9DF0-8E31-7652-0468-641B35E6FD15}"/>
          </ac:spMkLst>
        </pc:spChg>
        <pc:grpChg chg="add mod">
          <ac:chgData name="Jack Gladdish" userId="0346ab43-686c-47d1-8f20-fc1c14748fba" providerId="ADAL" clId="{5EBB9A68-2B00-4761-B20D-2FFD5A81DFAF}" dt="2025-11-12T14:01:59.768" v="28" actId="1076"/>
          <ac:grpSpMkLst>
            <pc:docMk/>
            <pc:sldMk cId="3266705146" sldId="257"/>
            <ac:grpSpMk id="4" creationId="{1F360402-A91D-6023-AD91-18E4CBD8EFDD}"/>
          </ac:grpSpMkLst>
        </pc:grpChg>
        <pc:grpChg chg="mod">
          <ac:chgData name="Jack Gladdish" userId="0346ab43-686c-47d1-8f20-fc1c14748fba" providerId="ADAL" clId="{5EBB9A68-2B00-4761-B20D-2FFD5A81DFAF}" dt="2025-11-12T14:01:50.693" v="26"/>
          <ac:grpSpMkLst>
            <pc:docMk/>
            <pc:sldMk cId="3266705146" sldId="257"/>
            <ac:grpSpMk id="5" creationId="{7DE26D39-0116-927C-5F96-0A7EBA2F43A0}"/>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65E23D2-C689-4EC5-8DFF-A747E2DD03DD}" type="datetimeFigureOut">
              <a:rPr lang="en-GB" smtClean="0"/>
              <a:t>12/11/2025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D6AF88-66DC-4901-B723-49A04DDEB4A9}" type="slidenum">
              <a:rPr lang="en-GB" smtClean="0"/>
              <a:t>‹#›</a:t>
            </a:fld>
            <a:endParaRPr lang="en-GB"/>
          </a:p>
        </p:txBody>
      </p:sp>
    </p:spTree>
    <p:extLst>
      <p:ext uri="{BB962C8B-B14F-4D97-AF65-F5344CB8AC3E}">
        <p14:creationId xmlns:p14="http://schemas.microsoft.com/office/powerpoint/2010/main" val="395550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5E23D2-C689-4EC5-8DFF-A747E2DD03DD}" type="datetimeFigureOut">
              <a:rPr lang="en-GB" smtClean="0"/>
              <a:t>12/11/2025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D6AF88-66DC-4901-B723-49A04DDEB4A9}" type="slidenum">
              <a:rPr lang="en-GB" smtClean="0"/>
              <a:t>‹#›</a:t>
            </a:fld>
            <a:endParaRPr lang="en-GB"/>
          </a:p>
        </p:txBody>
      </p:sp>
    </p:spTree>
    <p:extLst>
      <p:ext uri="{BB962C8B-B14F-4D97-AF65-F5344CB8AC3E}">
        <p14:creationId xmlns:p14="http://schemas.microsoft.com/office/powerpoint/2010/main" val="2307425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5E23D2-C689-4EC5-8DFF-A747E2DD03DD}" type="datetimeFigureOut">
              <a:rPr lang="en-GB" smtClean="0"/>
              <a:t>12/11/2025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D6AF88-66DC-4901-B723-49A04DDEB4A9}" type="slidenum">
              <a:rPr lang="en-GB" smtClean="0"/>
              <a:t>‹#›</a:t>
            </a:fld>
            <a:endParaRPr lang="en-GB"/>
          </a:p>
        </p:txBody>
      </p:sp>
    </p:spTree>
    <p:extLst>
      <p:ext uri="{BB962C8B-B14F-4D97-AF65-F5344CB8AC3E}">
        <p14:creationId xmlns:p14="http://schemas.microsoft.com/office/powerpoint/2010/main" val="442280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5E23D2-C689-4EC5-8DFF-A747E2DD03DD}" type="datetimeFigureOut">
              <a:rPr lang="en-GB" smtClean="0"/>
              <a:t>12/11/2025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D6AF88-66DC-4901-B723-49A04DDEB4A9}" type="slidenum">
              <a:rPr lang="en-GB" smtClean="0"/>
              <a:t>‹#›</a:t>
            </a:fld>
            <a:endParaRPr lang="en-GB"/>
          </a:p>
        </p:txBody>
      </p:sp>
    </p:spTree>
    <p:extLst>
      <p:ext uri="{BB962C8B-B14F-4D97-AF65-F5344CB8AC3E}">
        <p14:creationId xmlns:p14="http://schemas.microsoft.com/office/powerpoint/2010/main" val="1863894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5E23D2-C689-4EC5-8DFF-A747E2DD03DD}" type="datetimeFigureOut">
              <a:rPr lang="en-GB" smtClean="0"/>
              <a:t>12/11/2025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D6AF88-66DC-4901-B723-49A04DDEB4A9}" type="slidenum">
              <a:rPr lang="en-GB" smtClean="0"/>
              <a:t>‹#›</a:t>
            </a:fld>
            <a:endParaRPr lang="en-GB"/>
          </a:p>
        </p:txBody>
      </p:sp>
    </p:spTree>
    <p:extLst>
      <p:ext uri="{BB962C8B-B14F-4D97-AF65-F5344CB8AC3E}">
        <p14:creationId xmlns:p14="http://schemas.microsoft.com/office/powerpoint/2010/main" val="3346081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5E23D2-C689-4EC5-8DFF-A747E2DD03DD}" type="datetimeFigureOut">
              <a:rPr lang="en-GB" smtClean="0"/>
              <a:t>12/11/2025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D6AF88-66DC-4901-B723-49A04DDEB4A9}" type="slidenum">
              <a:rPr lang="en-GB" smtClean="0"/>
              <a:t>‹#›</a:t>
            </a:fld>
            <a:endParaRPr lang="en-GB"/>
          </a:p>
        </p:txBody>
      </p:sp>
    </p:spTree>
    <p:extLst>
      <p:ext uri="{BB962C8B-B14F-4D97-AF65-F5344CB8AC3E}">
        <p14:creationId xmlns:p14="http://schemas.microsoft.com/office/powerpoint/2010/main" val="1387581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65E23D2-C689-4EC5-8DFF-A747E2DD03DD}" type="datetimeFigureOut">
              <a:rPr lang="en-GB" smtClean="0"/>
              <a:t>12/11/2025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7D6AF88-66DC-4901-B723-49A04DDEB4A9}" type="slidenum">
              <a:rPr lang="en-GB" smtClean="0"/>
              <a:t>‹#›</a:t>
            </a:fld>
            <a:endParaRPr lang="en-GB"/>
          </a:p>
        </p:txBody>
      </p:sp>
    </p:spTree>
    <p:extLst>
      <p:ext uri="{BB962C8B-B14F-4D97-AF65-F5344CB8AC3E}">
        <p14:creationId xmlns:p14="http://schemas.microsoft.com/office/powerpoint/2010/main" val="231218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65E23D2-C689-4EC5-8DFF-A747E2DD03DD}" type="datetimeFigureOut">
              <a:rPr lang="en-GB" smtClean="0"/>
              <a:t>12/11/2025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7D6AF88-66DC-4901-B723-49A04DDEB4A9}" type="slidenum">
              <a:rPr lang="en-GB" smtClean="0"/>
              <a:t>‹#›</a:t>
            </a:fld>
            <a:endParaRPr lang="en-GB"/>
          </a:p>
        </p:txBody>
      </p:sp>
    </p:spTree>
    <p:extLst>
      <p:ext uri="{BB962C8B-B14F-4D97-AF65-F5344CB8AC3E}">
        <p14:creationId xmlns:p14="http://schemas.microsoft.com/office/powerpoint/2010/main" val="1739948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5E23D2-C689-4EC5-8DFF-A747E2DD03DD}" type="datetimeFigureOut">
              <a:rPr lang="en-GB" smtClean="0"/>
              <a:t>12/11/2025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7D6AF88-66DC-4901-B723-49A04DDEB4A9}" type="slidenum">
              <a:rPr lang="en-GB" smtClean="0"/>
              <a:t>‹#›</a:t>
            </a:fld>
            <a:endParaRPr lang="en-GB"/>
          </a:p>
        </p:txBody>
      </p:sp>
    </p:spTree>
    <p:extLst>
      <p:ext uri="{BB962C8B-B14F-4D97-AF65-F5344CB8AC3E}">
        <p14:creationId xmlns:p14="http://schemas.microsoft.com/office/powerpoint/2010/main" val="1789270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65E23D2-C689-4EC5-8DFF-A747E2DD03DD}" type="datetimeFigureOut">
              <a:rPr lang="en-GB" smtClean="0"/>
              <a:t>12/11/2025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D6AF88-66DC-4901-B723-49A04DDEB4A9}" type="slidenum">
              <a:rPr lang="en-GB" smtClean="0"/>
              <a:t>‹#›</a:t>
            </a:fld>
            <a:endParaRPr lang="en-GB"/>
          </a:p>
        </p:txBody>
      </p:sp>
    </p:spTree>
    <p:extLst>
      <p:ext uri="{BB962C8B-B14F-4D97-AF65-F5344CB8AC3E}">
        <p14:creationId xmlns:p14="http://schemas.microsoft.com/office/powerpoint/2010/main" val="3323717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65E23D2-C689-4EC5-8DFF-A747E2DD03DD}" type="datetimeFigureOut">
              <a:rPr lang="en-GB" smtClean="0"/>
              <a:t>12/11/2025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D6AF88-66DC-4901-B723-49A04DDEB4A9}" type="slidenum">
              <a:rPr lang="en-GB" smtClean="0"/>
              <a:t>‹#›</a:t>
            </a:fld>
            <a:endParaRPr lang="en-GB"/>
          </a:p>
        </p:txBody>
      </p:sp>
    </p:spTree>
    <p:extLst>
      <p:ext uri="{BB962C8B-B14F-4D97-AF65-F5344CB8AC3E}">
        <p14:creationId xmlns:p14="http://schemas.microsoft.com/office/powerpoint/2010/main" val="1254927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165E23D2-C689-4EC5-8DFF-A747E2DD03DD}" type="datetimeFigureOut">
              <a:rPr lang="en-GB" smtClean="0"/>
              <a:t>12/11/2025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27D6AF88-66DC-4901-B723-49A04DDEB4A9}" type="slidenum">
              <a:rPr lang="en-GB" smtClean="0"/>
              <a:t>‹#›</a:t>
            </a:fld>
            <a:endParaRPr lang="en-GB"/>
          </a:p>
        </p:txBody>
      </p:sp>
    </p:spTree>
    <p:extLst>
      <p:ext uri="{BB962C8B-B14F-4D97-AF65-F5344CB8AC3E}">
        <p14:creationId xmlns:p14="http://schemas.microsoft.com/office/powerpoint/2010/main" val="39444220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CBA4E53-3BA2-C807-CFD8-3A02F624CACE}"/>
              </a:ext>
            </a:extLst>
          </p:cNvPr>
          <p:cNvSpPr txBox="1"/>
          <p:nvPr/>
        </p:nvSpPr>
        <p:spPr>
          <a:xfrm>
            <a:off x="162732" y="588210"/>
            <a:ext cx="6695268" cy="2298065"/>
          </a:xfrm>
          <a:prstGeom prst="rect">
            <a:avLst/>
          </a:prstGeom>
          <a:noFill/>
        </p:spPr>
        <p:txBody>
          <a:bodyPr wrap="square">
            <a:spAutoFit/>
          </a:bodyPr>
          <a:lstStyle/>
          <a:p>
            <a:pPr algn="l" fontAlgn="base">
              <a:spcAft>
                <a:spcPts val="750"/>
              </a:spcAft>
              <a:buNone/>
            </a:pPr>
            <a:r>
              <a:rPr lang="en-GB" sz="1000" b="0" i="0" dirty="0">
                <a:solidFill>
                  <a:srgbClr val="333333"/>
                </a:solidFill>
                <a:effectLst/>
                <a:latin typeface="Comic Sans MS" panose="030F0702030302020204" pitchFamily="66" charset="0"/>
              </a:rPr>
              <a:t>Oliver woke up one frosty morning to a delightful surprise. The heavy snowflakes were falling from the grey sky, covering everything in a thick blanket of snow. As he peered out of his window, he noticed a bright red notice stuck to the front door. It read, "School Closed Today Due to Snow." Oliver's eyes lit up with excitement. It was the perfect day for adventure!</a:t>
            </a:r>
          </a:p>
          <a:p>
            <a:pPr algn="l" fontAlgn="base">
              <a:spcAft>
                <a:spcPts val="750"/>
              </a:spcAft>
              <a:buNone/>
            </a:pPr>
            <a:r>
              <a:rPr lang="en-GB" sz="1000" b="0" i="0" dirty="0">
                <a:solidFill>
                  <a:srgbClr val="333333"/>
                </a:solidFill>
                <a:effectLst/>
                <a:latin typeface="Comic Sans MS" panose="030F0702030302020204" pitchFamily="66" charset="0"/>
              </a:rPr>
              <a:t>Once he bundled up in his warm clothes and pulled on his shiny blue wellington boots, he rushed outside. The crisp air filled his lungs as he joined his friends, Mia and Jake, in the garden. They squealed with joy as they threw snowballs and built the tallest snowman they could create. They carefully added pebbles for eyes and a carrot for a nose. Their snowman looked very proud!</a:t>
            </a:r>
          </a:p>
          <a:p>
            <a:pPr algn="l" fontAlgn="base">
              <a:spcAft>
                <a:spcPts val="750"/>
              </a:spcAft>
              <a:buNone/>
            </a:pPr>
            <a:r>
              <a:rPr lang="en-GB" sz="1000" b="0" i="0" dirty="0">
                <a:solidFill>
                  <a:srgbClr val="333333"/>
                </a:solidFill>
                <a:effectLst/>
                <a:latin typeface="Comic Sans MS" panose="030F0702030302020204" pitchFamily="66" charset="0"/>
              </a:rPr>
              <a:t>Afterwards, Oliver suggested they go to the nearby park. The hill there was perfect for sledging, and they raced down it again and again, laughter echoing in the air. After a while, they sat together, enjoying steaming mugs of hot chocolate that Mia’s mum had prepared for them. They shared stories of winter magic and made plans for another snowy day. As the sun began to set, Oliver felt grateful for his wonderful adventure with friends. It truly was a day to remember!</a:t>
            </a:r>
          </a:p>
        </p:txBody>
      </p:sp>
      <p:grpSp>
        <p:nvGrpSpPr>
          <p:cNvPr id="15" name="Group 14">
            <a:extLst>
              <a:ext uri="{FF2B5EF4-FFF2-40B4-BE49-F238E27FC236}">
                <a16:creationId xmlns:a16="http://schemas.microsoft.com/office/drawing/2014/main" id="{8C5BA0F7-49CF-6BBE-42B3-C9A14CFB1DF7}"/>
              </a:ext>
            </a:extLst>
          </p:cNvPr>
          <p:cNvGrpSpPr/>
          <p:nvPr/>
        </p:nvGrpSpPr>
        <p:grpSpPr>
          <a:xfrm>
            <a:off x="162732" y="3486309"/>
            <a:ext cx="6695267" cy="3914330"/>
            <a:chOff x="162732" y="3486309"/>
            <a:chExt cx="6695267" cy="3914330"/>
          </a:xfrm>
        </p:grpSpPr>
        <p:grpSp>
          <p:nvGrpSpPr>
            <p:cNvPr id="10" name="Group 9">
              <a:extLst>
                <a:ext uri="{FF2B5EF4-FFF2-40B4-BE49-F238E27FC236}">
                  <a16:creationId xmlns:a16="http://schemas.microsoft.com/office/drawing/2014/main" id="{91A52106-B3AD-A97B-6272-0A578F549745}"/>
                </a:ext>
              </a:extLst>
            </p:cNvPr>
            <p:cNvGrpSpPr/>
            <p:nvPr/>
          </p:nvGrpSpPr>
          <p:grpSpPr>
            <a:xfrm>
              <a:off x="162732" y="3486309"/>
              <a:ext cx="6532266" cy="3914330"/>
              <a:chOff x="162732" y="3486309"/>
              <a:chExt cx="6532266" cy="3914330"/>
            </a:xfrm>
          </p:grpSpPr>
          <p:sp>
            <p:nvSpPr>
              <p:cNvPr id="7" name="TextBox 6">
                <a:extLst>
                  <a:ext uri="{FF2B5EF4-FFF2-40B4-BE49-F238E27FC236}">
                    <a16:creationId xmlns:a16="http://schemas.microsoft.com/office/drawing/2014/main" id="{3AAEDE27-7ED7-2842-069C-5A55834BF799}"/>
                  </a:ext>
                </a:extLst>
              </p:cNvPr>
              <p:cNvSpPr txBox="1"/>
              <p:nvPr/>
            </p:nvSpPr>
            <p:spPr>
              <a:xfrm>
                <a:off x="162732" y="3486309"/>
                <a:ext cx="4641573" cy="1272143"/>
              </a:xfrm>
              <a:prstGeom prst="rect">
                <a:avLst/>
              </a:prstGeom>
              <a:noFill/>
            </p:spPr>
            <p:txBody>
              <a:bodyPr wrap="square">
                <a:spAutoFit/>
              </a:bodyPr>
              <a:lstStyle/>
              <a:p>
                <a:pPr algn="l" fontAlgn="base">
                  <a:spcAft>
                    <a:spcPts val="375"/>
                  </a:spcAft>
                  <a:buFont typeface="+mj-lt"/>
                  <a:buAutoNum type="arabicPeriod"/>
                </a:pPr>
                <a:r>
                  <a:rPr lang="en-GB" sz="1000" b="0" i="0" dirty="0">
                    <a:solidFill>
                      <a:srgbClr val="333333"/>
                    </a:solidFill>
                    <a:effectLst/>
                    <a:latin typeface="Comic Sans MS" panose="030F0702030302020204" pitchFamily="66" charset="0"/>
                  </a:rPr>
                  <a:t> What does the word "delightful" mean in the text?</a:t>
                </a:r>
              </a:p>
              <a:p>
                <a:pPr algn="l" fontAlgn="base">
                  <a:spcAft>
                    <a:spcPts val="375"/>
                  </a:spcAft>
                  <a:buFont typeface="+mj-lt"/>
                  <a:buAutoNum type="arabicPeriod"/>
                </a:pPr>
                <a:endParaRPr lang="en-GB" sz="1000" dirty="0">
                  <a:solidFill>
                    <a:srgbClr val="333333"/>
                  </a:solidFill>
                  <a:latin typeface="Comic Sans MS" panose="030F0702030302020204" pitchFamily="66" charset="0"/>
                </a:endParaRPr>
              </a:p>
              <a:p>
                <a:pPr algn="l" fontAlgn="base">
                  <a:spcAft>
                    <a:spcPts val="375"/>
                  </a:spcAft>
                </a:pPr>
                <a:r>
                  <a:rPr lang="en-GB" sz="1000" b="0" i="0" dirty="0">
                    <a:solidFill>
                      <a:srgbClr val="333333"/>
                    </a:solidFill>
                    <a:effectLst/>
                    <a:latin typeface="Comic Sans MS" panose="030F0702030302020204" pitchFamily="66" charset="0"/>
                  </a:rPr>
                  <a:t>_________________________________________</a:t>
                </a:r>
              </a:p>
              <a:p>
                <a:pPr algn="l" fontAlgn="base">
                  <a:spcAft>
                    <a:spcPts val="375"/>
                  </a:spcAft>
                </a:pPr>
                <a:r>
                  <a:rPr lang="en-GB" sz="1000" b="0" i="0" dirty="0">
                    <a:solidFill>
                      <a:srgbClr val="333333"/>
                    </a:solidFill>
                    <a:effectLst/>
                    <a:latin typeface="Comic Sans MS" panose="030F0702030302020204" pitchFamily="66" charset="0"/>
                  </a:rPr>
                  <a:t>2. What do you think is meant by "frosty" when describing the morning?</a:t>
                </a:r>
              </a:p>
              <a:p>
                <a:pPr algn="l" fontAlgn="base">
                  <a:spcAft>
                    <a:spcPts val="375"/>
                  </a:spcAft>
                  <a:buFont typeface="+mj-lt"/>
                  <a:buAutoNum type="arabicPeriod"/>
                </a:pPr>
                <a:endParaRPr lang="en-GB" sz="1000" dirty="0">
                  <a:solidFill>
                    <a:srgbClr val="333333"/>
                  </a:solidFill>
                  <a:latin typeface="Comic Sans MS" panose="030F0702030302020204" pitchFamily="66" charset="0"/>
                </a:endParaRPr>
              </a:p>
              <a:p>
                <a:pPr algn="l" fontAlgn="base">
                  <a:spcAft>
                    <a:spcPts val="375"/>
                  </a:spcAft>
                </a:pPr>
                <a:r>
                  <a:rPr lang="en-GB" sz="1000" b="0" i="0" dirty="0">
                    <a:solidFill>
                      <a:srgbClr val="333333"/>
                    </a:solidFill>
                    <a:effectLst/>
                    <a:latin typeface="Comic Sans MS" panose="030F0702030302020204" pitchFamily="66" charset="0"/>
                  </a:rPr>
                  <a:t>__________________________________________</a:t>
                </a:r>
              </a:p>
            </p:txBody>
          </p:sp>
          <p:sp>
            <p:nvSpPr>
              <p:cNvPr id="9" name="TextBox 8">
                <a:extLst>
                  <a:ext uri="{FF2B5EF4-FFF2-40B4-BE49-F238E27FC236}">
                    <a16:creationId xmlns:a16="http://schemas.microsoft.com/office/drawing/2014/main" id="{7DE22F30-20E3-AF4C-4F89-F0429E769A82}"/>
                  </a:ext>
                </a:extLst>
              </p:cNvPr>
              <p:cNvSpPr txBox="1"/>
              <p:nvPr/>
            </p:nvSpPr>
            <p:spPr>
              <a:xfrm>
                <a:off x="162732" y="6128496"/>
                <a:ext cx="6532266" cy="1272143"/>
              </a:xfrm>
              <a:prstGeom prst="rect">
                <a:avLst/>
              </a:prstGeom>
              <a:noFill/>
            </p:spPr>
            <p:txBody>
              <a:bodyPr wrap="square">
                <a:spAutoFit/>
              </a:bodyPr>
              <a:lstStyle/>
              <a:p>
                <a:pPr algn="l" fontAlgn="base">
                  <a:spcAft>
                    <a:spcPts val="375"/>
                  </a:spcAft>
                </a:pPr>
                <a:r>
                  <a:rPr lang="en-GB" sz="1000" dirty="0">
                    <a:solidFill>
                      <a:srgbClr val="333333"/>
                    </a:solidFill>
                    <a:latin typeface="Comic Sans MS" panose="030F0702030302020204" pitchFamily="66" charset="0"/>
                  </a:rPr>
                  <a:t>5</a:t>
                </a:r>
                <a:r>
                  <a:rPr lang="en-GB" sz="1000" b="0" i="0" dirty="0">
                    <a:solidFill>
                      <a:srgbClr val="333333"/>
                    </a:solidFill>
                    <a:effectLst/>
                    <a:latin typeface="Comic Sans MS" panose="030F0702030302020204" pitchFamily="66" charset="0"/>
                  </a:rPr>
                  <a:t>. Why do you think Oliver was excited when he saw the notice on the door?</a:t>
                </a:r>
              </a:p>
              <a:p>
                <a:pPr algn="l" fontAlgn="base">
                  <a:spcAft>
                    <a:spcPts val="375"/>
                  </a:spcAft>
                </a:pPr>
                <a:endParaRPr lang="en-GB" sz="1000" dirty="0">
                  <a:solidFill>
                    <a:srgbClr val="333333"/>
                  </a:solidFill>
                  <a:latin typeface="Comic Sans MS" panose="030F0702030302020204" pitchFamily="66" charset="0"/>
                </a:endParaRPr>
              </a:p>
              <a:p>
                <a:pPr algn="l" fontAlgn="base">
                  <a:spcAft>
                    <a:spcPts val="375"/>
                  </a:spcAft>
                </a:pPr>
                <a:r>
                  <a:rPr lang="en-GB" sz="1000" b="0" i="0" dirty="0">
                    <a:solidFill>
                      <a:srgbClr val="333333"/>
                    </a:solidFill>
                    <a:effectLst/>
                    <a:latin typeface="Comic Sans MS" panose="030F0702030302020204" pitchFamily="66" charset="0"/>
                  </a:rPr>
                  <a:t>__________________________________________________________________________</a:t>
                </a:r>
              </a:p>
              <a:p>
                <a:pPr algn="l" fontAlgn="base">
                  <a:spcAft>
                    <a:spcPts val="375"/>
                  </a:spcAft>
                </a:pPr>
                <a:r>
                  <a:rPr lang="en-GB" sz="1000" dirty="0">
                    <a:solidFill>
                      <a:srgbClr val="333333"/>
                    </a:solidFill>
                    <a:latin typeface="Comic Sans MS" panose="030F0702030302020204" pitchFamily="66" charset="0"/>
                  </a:rPr>
                  <a:t>6</a:t>
                </a:r>
                <a:r>
                  <a:rPr lang="en-GB" sz="1000" b="0" i="0" dirty="0">
                    <a:solidFill>
                      <a:srgbClr val="333333"/>
                    </a:solidFill>
                    <a:effectLst/>
                    <a:latin typeface="Comic Sans MS" panose="030F0702030302020204" pitchFamily="66" charset="0"/>
                  </a:rPr>
                  <a:t>. How do you think Mia’s mum felt when she prepared hot chocolate for the children?</a:t>
                </a:r>
              </a:p>
              <a:p>
                <a:pPr algn="l" fontAlgn="base">
                  <a:spcAft>
                    <a:spcPts val="375"/>
                  </a:spcAft>
                </a:pPr>
                <a:endParaRPr lang="en-GB" sz="1000" dirty="0">
                  <a:solidFill>
                    <a:srgbClr val="333333"/>
                  </a:solidFill>
                  <a:latin typeface="Comic Sans MS" panose="030F0702030302020204" pitchFamily="66" charset="0"/>
                </a:endParaRPr>
              </a:p>
              <a:p>
                <a:pPr algn="l" fontAlgn="base">
                  <a:spcAft>
                    <a:spcPts val="375"/>
                  </a:spcAft>
                </a:pPr>
                <a:r>
                  <a:rPr lang="en-GB" sz="1000" b="0" i="0" dirty="0">
                    <a:solidFill>
                      <a:srgbClr val="333333"/>
                    </a:solidFill>
                    <a:effectLst/>
                    <a:latin typeface="Comic Sans MS" panose="030F0702030302020204" pitchFamily="66" charset="0"/>
                  </a:rPr>
                  <a:t>__________________________________________________________________________</a:t>
                </a:r>
              </a:p>
            </p:txBody>
          </p:sp>
        </p:grpSp>
        <p:sp>
          <p:nvSpPr>
            <p:cNvPr id="12" name="TextBox 11">
              <a:extLst>
                <a:ext uri="{FF2B5EF4-FFF2-40B4-BE49-F238E27FC236}">
                  <a16:creationId xmlns:a16="http://schemas.microsoft.com/office/drawing/2014/main" id="{F04AAB72-4FCC-7E00-27FA-16E697179F22}"/>
                </a:ext>
              </a:extLst>
            </p:cNvPr>
            <p:cNvSpPr txBox="1"/>
            <p:nvPr/>
          </p:nvSpPr>
          <p:spPr>
            <a:xfrm>
              <a:off x="162732" y="4758452"/>
              <a:ext cx="6695267" cy="1272143"/>
            </a:xfrm>
            <a:prstGeom prst="rect">
              <a:avLst/>
            </a:prstGeom>
            <a:noFill/>
          </p:spPr>
          <p:txBody>
            <a:bodyPr wrap="square">
              <a:spAutoFit/>
            </a:bodyPr>
            <a:lstStyle/>
            <a:p>
              <a:pPr algn="l" fontAlgn="base">
                <a:spcAft>
                  <a:spcPts val="375"/>
                </a:spcAft>
              </a:pPr>
              <a:r>
                <a:rPr lang="en-GB" sz="1000" b="0" i="0" dirty="0">
                  <a:solidFill>
                    <a:srgbClr val="333333"/>
                  </a:solidFill>
                  <a:effectLst/>
                  <a:latin typeface="Comic Sans MS" panose="030F0702030302020204" pitchFamily="66" charset="0"/>
                </a:rPr>
                <a:t>3. What did the notice on the front door say?</a:t>
              </a:r>
            </a:p>
            <a:p>
              <a:pPr algn="l" fontAlgn="base">
                <a:spcAft>
                  <a:spcPts val="375"/>
                </a:spcAft>
              </a:pPr>
              <a:endParaRPr lang="en-GB" sz="1000" b="0" i="0" dirty="0">
                <a:solidFill>
                  <a:srgbClr val="333333"/>
                </a:solidFill>
                <a:effectLst/>
                <a:latin typeface="Comic Sans MS" panose="030F0702030302020204" pitchFamily="66" charset="0"/>
              </a:endParaRPr>
            </a:p>
            <a:p>
              <a:pPr algn="l" fontAlgn="base">
                <a:spcAft>
                  <a:spcPts val="375"/>
                </a:spcAft>
              </a:pPr>
              <a:r>
                <a:rPr lang="en-GB" sz="1000" dirty="0">
                  <a:solidFill>
                    <a:srgbClr val="333333"/>
                  </a:solidFill>
                  <a:latin typeface="Comic Sans MS" panose="030F0702030302020204" pitchFamily="66" charset="0"/>
                </a:rPr>
                <a:t>___________________________________________________</a:t>
              </a:r>
              <a:endParaRPr lang="en-GB" sz="1000" b="0" i="0" dirty="0">
                <a:solidFill>
                  <a:srgbClr val="333333"/>
                </a:solidFill>
                <a:effectLst/>
                <a:latin typeface="Comic Sans MS" panose="030F0702030302020204" pitchFamily="66" charset="0"/>
              </a:endParaRPr>
            </a:p>
            <a:p>
              <a:pPr algn="l" fontAlgn="base">
                <a:spcAft>
                  <a:spcPts val="375"/>
                </a:spcAft>
              </a:pPr>
              <a:r>
                <a:rPr lang="en-GB" sz="1000" b="0" i="0" dirty="0">
                  <a:solidFill>
                    <a:srgbClr val="333333"/>
                  </a:solidFill>
                  <a:effectLst/>
                  <a:latin typeface="Comic Sans MS" panose="030F0702030302020204" pitchFamily="66" charset="0"/>
                </a:rPr>
                <a:t>4. Who accompanied Oliver during his snowy adventure?</a:t>
              </a:r>
            </a:p>
            <a:p>
              <a:pPr algn="l" fontAlgn="base">
                <a:spcAft>
                  <a:spcPts val="375"/>
                </a:spcAft>
                <a:buFont typeface="+mj-lt"/>
                <a:buAutoNum type="arabicPeriod"/>
              </a:pPr>
              <a:endParaRPr lang="en-GB" sz="1000" dirty="0">
                <a:solidFill>
                  <a:srgbClr val="333333"/>
                </a:solidFill>
                <a:latin typeface="Comic Sans MS" panose="030F0702030302020204" pitchFamily="66" charset="0"/>
              </a:endParaRPr>
            </a:p>
            <a:p>
              <a:pPr algn="l" fontAlgn="base">
                <a:spcAft>
                  <a:spcPts val="375"/>
                </a:spcAft>
              </a:pPr>
              <a:r>
                <a:rPr lang="en-GB" sz="1000" b="0" i="0" dirty="0">
                  <a:solidFill>
                    <a:srgbClr val="333333"/>
                  </a:solidFill>
                  <a:effectLst/>
                  <a:latin typeface="Comic Sans MS" panose="030F0702030302020204" pitchFamily="66" charset="0"/>
                </a:rPr>
                <a:t>____________________________________________________</a:t>
              </a:r>
            </a:p>
          </p:txBody>
        </p:sp>
      </p:grpSp>
      <p:sp>
        <p:nvSpPr>
          <p:cNvPr id="14" name="TextBox 13">
            <a:extLst>
              <a:ext uri="{FF2B5EF4-FFF2-40B4-BE49-F238E27FC236}">
                <a16:creationId xmlns:a16="http://schemas.microsoft.com/office/drawing/2014/main" id="{E1963EB5-6783-CFAC-A7BC-FF034DC3C2D7}"/>
              </a:ext>
            </a:extLst>
          </p:cNvPr>
          <p:cNvSpPr txBox="1"/>
          <p:nvPr/>
        </p:nvSpPr>
        <p:spPr>
          <a:xfrm>
            <a:off x="224625" y="169928"/>
            <a:ext cx="3438938" cy="369332"/>
          </a:xfrm>
          <a:prstGeom prst="rect">
            <a:avLst/>
          </a:prstGeom>
          <a:noFill/>
        </p:spPr>
        <p:txBody>
          <a:bodyPr wrap="square">
            <a:spAutoFit/>
          </a:bodyPr>
          <a:lstStyle/>
          <a:p>
            <a:r>
              <a:rPr lang="en-GB" sz="1800" b="0" i="0" u="sng" dirty="0">
                <a:solidFill>
                  <a:srgbClr val="333333"/>
                </a:solidFill>
                <a:effectLst/>
                <a:latin typeface="Comic Sans MS" panose="030F0702030302020204" pitchFamily="66" charset="0"/>
              </a:rPr>
              <a:t>Snow Adventure </a:t>
            </a:r>
            <a:endParaRPr lang="en-GB" u="sng" dirty="0"/>
          </a:p>
        </p:txBody>
      </p:sp>
    </p:spTree>
    <p:extLst>
      <p:ext uri="{BB962C8B-B14F-4D97-AF65-F5344CB8AC3E}">
        <p14:creationId xmlns:p14="http://schemas.microsoft.com/office/powerpoint/2010/main" val="1377739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C91D637-7DF1-8EE2-39D9-DC07E9280781}"/>
              </a:ext>
            </a:extLst>
          </p:cNvPr>
          <p:cNvSpPr txBox="1"/>
          <p:nvPr/>
        </p:nvSpPr>
        <p:spPr>
          <a:xfrm>
            <a:off x="142989" y="408005"/>
            <a:ext cx="6734754" cy="434221"/>
          </a:xfrm>
          <a:prstGeom prst="rect">
            <a:avLst/>
          </a:prstGeom>
          <a:noFill/>
        </p:spPr>
        <p:txBody>
          <a:bodyPr wrap="square">
            <a:spAutoFit/>
          </a:bodyPr>
          <a:lstStyle/>
          <a:p>
            <a:pPr lvl="0">
              <a:lnSpc>
                <a:spcPct val="115000"/>
              </a:lnSpc>
              <a:spcAft>
                <a:spcPts val="600"/>
              </a:spcAft>
              <a:tabLst>
                <a:tab pos="457200" algn="l"/>
              </a:tabLst>
            </a:pPr>
            <a:r>
              <a:rPr lang="en-US" sz="1000" dirty="0">
                <a:solidFill>
                  <a:srgbClr val="00B050"/>
                </a:solidFill>
                <a:effectLst/>
                <a:latin typeface="Comic Sans MS" panose="030F0702030302020204" pitchFamily="66" charset="0"/>
                <a:ea typeface="Calibri" panose="020F0502020204030204" pitchFamily="34" charset="0"/>
              </a:rPr>
              <a:t>The word "delightful" means something that brings joy or happiness. In the text, it describes how waking up to snow felt wonderful to Oliver.</a:t>
            </a:r>
            <a:endParaRPr lang="en-GB" sz="1000" dirty="0">
              <a:solidFill>
                <a:srgbClr val="00B050"/>
              </a:solidFill>
              <a:effectLst/>
              <a:latin typeface="Comic Sans MS" panose="030F0702030302020204" pitchFamily="66" charset="0"/>
              <a:ea typeface="Calibri" panose="020F0502020204030204" pitchFamily="34" charset="0"/>
            </a:endParaRPr>
          </a:p>
        </p:txBody>
      </p:sp>
      <p:grpSp>
        <p:nvGrpSpPr>
          <p:cNvPr id="4" name="Group 3">
            <a:extLst>
              <a:ext uri="{FF2B5EF4-FFF2-40B4-BE49-F238E27FC236}">
                <a16:creationId xmlns:a16="http://schemas.microsoft.com/office/drawing/2014/main" id="{1F360402-A91D-6023-AD91-18E4CBD8EFDD}"/>
              </a:ext>
            </a:extLst>
          </p:cNvPr>
          <p:cNvGrpSpPr/>
          <p:nvPr/>
        </p:nvGrpSpPr>
        <p:grpSpPr>
          <a:xfrm>
            <a:off x="162733" y="206155"/>
            <a:ext cx="6695267" cy="4119515"/>
            <a:chOff x="162732" y="3486309"/>
            <a:chExt cx="6695267" cy="4119515"/>
          </a:xfrm>
        </p:grpSpPr>
        <p:grpSp>
          <p:nvGrpSpPr>
            <p:cNvPr id="5" name="Group 4">
              <a:extLst>
                <a:ext uri="{FF2B5EF4-FFF2-40B4-BE49-F238E27FC236}">
                  <a16:creationId xmlns:a16="http://schemas.microsoft.com/office/drawing/2014/main" id="{7DE26D39-0116-927C-5F96-0A7EBA2F43A0}"/>
                </a:ext>
              </a:extLst>
            </p:cNvPr>
            <p:cNvGrpSpPr/>
            <p:nvPr/>
          </p:nvGrpSpPr>
          <p:grpSpPr>
            <a:xfrm>
              <a:off x="162732" y="3486309"/>
              <a:ext cx="6532266" cy="4119515"/>
              <a:chOff x="162732" y="3486309"/>
              <a:chExt cx="6532266" cy="4119515"/>
            </a:xfrm>
          </p:grpSpPr>
          <p:sp>
            <p:nvSpPr>
              <p:cNvPr id="7" name="TextBox 6">
                <a:extLst>
                  <a:ext uri="{FF2B5EF4-FFF2-40B4-BE49-F238E27FC236}">
                    <a16:creationId xmlns:a16="http://schemas.microsoft.com/office/drawing/2014/main" id="{63AB94A3-F297-91FF-4D74-14AB47E5807A}"/>
                  </a:ext>
                </a:extLst>
              </p:cNvPr>
              <p:cNvSpPr txBox="1"/>
              <p:nvPr/>
            </p:nvSpPr>
            <p:spPr>
              <a:xfrm>
                <a:off x="162732" y="3486309"/>
                <a:ext cx="4641573" cy="1272143"/>
              </a:xfrm>
              <a:prstGeom prst="rect">
                <a:avLst/>
              </a:prstGeom>
              <a:noFill/>
            </p:spPr>
            <p:txBody>
              <a:bodyPr wrap="square">
                <a:spAutoFit/>
              </a:bodyPr>
              <a:lstStyle/>
              <a:p>
                <a:pPr algn="l" fontAlgn="base">
                  <a:spcAft>
                    <a:spcPts val="375"/>
                  </a:spcAft>
                  <a:buFont typeface="+mj-lt"/>
                  <a:buAutoNum type="arabicPeriod"/>
                </a:pPr>
                <a:r>
                  <a:rPr lang="en-GB" sz="1000" b="0" i="0" dirty="0">
                    <a:solidFill>
                      <a:srgbClr val="333333"/>
                    </a:solidFill>
                    <a:effectLst/>
                    <a:latin typeface="Comic Sans MS" panose="030F0702030302020204" pitchFamily="66" charset="0"/>
                  </a:rPr>
                  <a:t> What does the word "delightful" mean in the text?</a:t>
                </a:r>
              </a:p>
              <a:p>
                <a:pPr algn="l" fontAlgn="base">
                  <a:spcAft>
                    <a:spcPts val="375"/>
                  </a:spcAft>
                  <a:buFont typeface="+mj-lt"/>
                  <a:buAutoNum type="arabicPeriod"/>
                </a:pPr>
                <a:endParaRPr lang="en-GB" sz="1000" dirty="0">
                  <a:solidFill>
                    <a:srgbClr val="333333"/>
                  </a:solidFill>
                  <a:latin typeface="Comic Sans MS" panose="030F0702030302020204" pitchFamily="66" charset="0"/>
                </a:endParaRPr>
              </a:p>
              <a:p>
                <a:pPr algn="l" fontAlgn="base">
                  <a:spcAft>
                    <a:spcPts val="375"/>
                  </a:spcAft>
                </a:pPr>
                <a:r>
                  <a:rPr lang="en-GB" sz="1000" b="0" i="0" dirty="0">
                    <a:solidFill>
                      <a:srgbClr val="333333"/>
                    </a:solidFill>
                    <a:effectLst/>
                    <a:latin typeface="Comic Sans MS" panose="030F0702030302020204" pitchFamily="66" charset="0"/>
                  </a:rPr>
                  <a:t>_________________________________________</a:t>
                </a:r>
              </a:p>
              <a:p>
                <a:pPr algn="l" fontAlgn="base">
                  <a:spcAft>
                    <a:spcPts val="375"/>
                  </a:spcAft>
                </a:pPr>
                <a:r>
                  <a:rPr lang="en-GB" sz="1000" b="0" i="0" dirty="0">
                    <a:solidFill>
                      <a:srgbClr val="333333"/>
                    </a:solidFill>
                    <a:effectLst/>
                    <a:latin typeface="Comic Sans MS" panose="030F0702030302020204" pitchFamily="66" charset="0"/>
                  </a:rPr>
                  <a:t>2. What do you think is meant by "frosty" when describing the morning?</a:t>
                </a:r>
              </a:p>
              <a:p>
                <a:pPr algn="l" fontAlgn="base">
                  <a:spcAft>
                    <a:spcPts val="375"/>
                  </a:spcAft>
                  <a:buFont typeface="+mj-lt"/>
                  <a:buAutoNum type="arabicPeriod"/>
                </a:pPr>
                <a:endParaRPr lang="en-GB" sz="1000" dirty="0">
                  <a:solidFill>
                    <a:srgbClr val="333333"/>
                  </a:solidFill>
                  <a:latin typeface="Comic Sans MS" panose="030F0702030302020204" pitchFamily="66" charset="0"/>
                </a:endParaRPr>
              </a:p>
              <a:p>
                <a:pPr algn="l" fontAlgn="base">
                  <a:spcAft>
                    <a:spcPts val="375"/>
                  </a:spcAft>
                </a:pPr>
                <a:r>
                  <a:rPr lang="en-GB" sz="1000" b="0" i="0" dirty="0">
                    <a:solidFill>
                      <a:srgbClr val="333333"/>
                    </a:solidFill>
                    <a:effectLst/>
                    <a:latin typeface="Comic Sans MS" panose="030F0702030302020204" pitchFamily="66" charset="0"/>
                  </a:rPr>
                  <a:t>__________________________________________</a:t>
                </a:r>
              </a:p>
            </p:txBody>
          </p:sp>
          <p:sp>
            <p:nvSpPr>
              <p:cNvPr id="8" name="TextBox 7">
                <a:extLst>
                  <a:ext uri="{FF2B5EF4-FFF2-40B4-BE49-F238E27FC236}">
                    <a16:creationId xmlns:a16="http://schemas.microsoft.com/office/drawing/2014/main" id="{DEAFADF3-7657-148A-35ED-E9A5422359A7}"/>
                  </a:ext>
                </a:extLst>
              </p:cNvPr>
              <p:cNvSpPr txBox="1"/>
              <p:nvPr/>
            </p:nvSpPr>
            <p:spPr>
              <a:xfrm>
                <a:off x="162732" y="6128496"/>
                <a:ext cx="6532266" cy="1477328"/>
              </a:xfrm>
              <a:prstGeom prst="rect">
                <a:avLst/>
              </a:prstGeom>
              <a:noFill/>
            </p:spPr>
            <p:txBody>
              <a:bodyPr wrap="square">
                <a:spAutoFit/>
              </a:bodyPr>
              <a:lstStyle/>
              <a:p>
                <a:pPr algn="l" fontAlgn="base">
                  <a:spcAft>
                    <a:spcPts val="375"/>
                  </a:spcAft>
                </a:pPr>
                <a:r>
                  <a:rPr lang="en-GB" sz="1000" dirty="0">
                    <a:solidFill>
                      <a:srgbClr val="333333"/>
                    </a:solidFill>
                    <a:latin typeface="Comic Sans MS" panose="030F0702030302020204" pitchFamily="66" charset="0"/>
                  </a:rPr>
                  <a:t>5</a:t>
                </a:r>
                <a:r>
                  <a:rPr lang="en-GB" sz="1000" b="0" i="0" dirty="0">
                    <a:solidFill>
                      <a:srgbClr val="333333"/>
                    </a:solidFill>
                    <a:effectLst/>
                    <a:latin typeface="Comic Sans MS" panose="030F0702030302020204" pitchFamily="66" charset="0"/>
                  </a:rPr>
                  <a:t>. Why do you think Oliver was excited when he saw the notice on the door?</a:t>
                </a:r>
              </a:p>
              <a:p>
                <a:pPr algn="l" fontAlgn="base">
                  <a:spcAft>
                    <a:spcPts val="375"/>
                  </a:spcAft>
                </a:pPr>
                <a:endParaRPr lang="en-GB" sz="1000" dirty="0">
                  <a:solidFill>
                    <a:srgbClr val="333333"/>
                  </a:solidFill>
                  <a:latin typeface="Comic Sans MS" panose="030F0702030302020204" pitchFamily="66" charset="0"/>
                </a:endParaRPr>
              </a:p>
              <a:p>
                <a:pPr algn="l" fontAlgn="base">
                  <a:spcAft>
                    <a:spcPts val="375"/>
                  </a:spcAft>
                </a:pPr>
                <a:r>
                  <a:rPr lang="en-GB" sz="1000" b="0" i="0" dirty="0">
                    <a:solidFill>
                      <a:srgbClr val="333333"/>
                    </a:solidFill>
                    <a:effectLst/>
                    <a:latin typeface="Comic Sans MS" panose="030F0702030302020204" pitchFamily="66" charset="0"/>
                  </a:rPr>
                  <a:t>__________________________________________________________________________</a:t>
                </a:r>
              </a:p>
              <a:p>
                <a:pPr algn="l" fontAlgn="base">
                  <a:spcAft>
                    <a:spcPts val="375"/>
                  </a:spcAft>
                </a:pPr>
                <a:r>
                  <a:rPr lang="en-GB" sz="1000" dirty="0">
                    <a:solidFill>
                      <a:srgbClr val="333333"/>
                    </a:solidFill>
                    <a:latin typeface="Comic Sans MS" panose="030F0702030302020204" pitchFamily="66" charset="0"/>
                  </a:rPr>
                  <a:t>6</a:t>
                </a:r>
                <a:r>
                  <a:rPr lang="en-GB" sz="1000" b="0" i="0" dirty="0">
                    <a:solidFill>
                      <a:srgbClr val="333333"/>
                    </a:solidFill>
                    <a:effectLst/>
                    <a:latin typeface="Comic Sans MS" panose="030F0702030302020204" pitchFamily="66" charset="0"/>
                  </a:rPr>
                  <a:t>. How do you think Mia’s mum felt when she prepared hot chocolate for the children?</a:t>
                </a:r>
              </a:p>
              <a:p>
                <a:pPr algn="l" fontAlgn="base">
                  <a:spcAft>
                    <a:spcPts val="375"/>
                  </a:spcAft>
                </a:pPr>
                <a:endParaRPr lang="en-GB" sz="1000" dirty="0">
                  <a:solidFill>
                    <a:srgbClr val="333333"/>
                  </a:solidFill>
                  <a:latin typeface="Comic Sans MS" panose="030F0702030302020204" pitchFamily="66" charset="0"/>
                </a:endParaRPr>
              </a:p>
              <a:p>
                <a:pPr algn="l" fontAlgn="base">
                  <a:spcAft>
                    <a:spcPts val="375"/>
                  </a:spcAft>
                </a:pPr>
                <a:endParaRPr lang="en-GB" sz="1000" dirty="0">
                  <a:solidFill>
                    <a:srgbClr val="333333"/>
                  </a:solidFill>
                  <a:latin typeface="Comic Sans MS" panose="030F0702030302020204" pitchFamily="66" charset="0"/>
                </a:endParaRPr>
              </a:p>
              <a:p>
                <a:pPr algn="l" fontAlgn="base">
                  <a:spcAft>
                    <a:spcPts val="375"/>
                  </a:spcAft>
                </a:pPr>
                <a:r>
                  <a:rPr lang="en-GB" sz="1000" b="0" i="0" dirty="0">
                    <a:solidFill>
                      <a:srgbClr val="333333"/>
                    </a:solidFill>
                    <a:effectLst/>
                    <a:latin typeface="Comic Sans MS" panose="030F0702030302020204" pitchFamily="66" charset="0"/>
                  </a:rPr>
                  <a:t>__________________________________________________________________________</a:t>
                </a:r>
              </a:p>
            </p:txBody>
          </p:sp>
        </p:grpSp>
        <p:sp>
          <p:nvSpPr>
            <p:cNvPr id="6" name="TextBox 5">
              <a:extLst>
                <a:ext uri="{FF2B5EF4-FFF2-40B4-BE49-F238E27FC236}">
                  <a16:creationId xmlns:a16="http://schemas.microsoft.com/office/drawing/2014/main" id="{6A1BE6D7-6930-B581-4C36-350894268BAD}"/>
                </a:ext>
              </a:extLst>
            </p:cNvPr>
            <p:cNvSpPr txBox="1"/>
            <p:nvPr/>
          </p:nvSpPr>
          <p:spPr>
            <a:xfrm>
              <a:off x="162732" y="4758452"/>
              <a:ext cx="6695267" cy="1272143"/>
            </a:xfrm>
            <a:prstGeom prst="rect">
              <a:avLst/>
            </a:prstGeom>
            <a:noFill/>
          </p:spPr>
          <p:txBody>
            <a:bodyPr wrap="square">
              <a:spAutoFit/>
            </a:bodyPr>
            <a:lstStyle/>
            <a:p>
              <a:pPr algn="l" fontAlgn="base">
                <a:spcAft>
                  <a:spcPts val="375"/>
                </a:spcAft>
              </a:pPr>
              <a:r>
                <a:rPr lang="en-GB" sz="1000" b="0" i="0" dirty="0">
                  <a:solidFill>
                    <a:srgbClr val="333333"/>
                  </a:solidFill>
                  <a:effectLst/>
                  <a:latin typeface="Comic Sans MS" panose="030F0702030302020204" pitchFamily="66" charset="0"/>
                </a:rPr>
                <a:t>3. What did the notice on the front door say?</a:t>
              </a:r>
            </a:p>
            <a:p>
              <a:pPr algn="l" fontAlgn="base">
                <a:spcAft>
                  <a:spcPts val="375"/>
                </a:spcAft>
              </a:pPr>
              <a:endParaRPr lang="en-GB" sz="1000" b="0" i="0" dirty="0">
                <a:solidFill>
                  <a:srgbClr val="333333"/>
                </a:solidFill>
                <a:effectLst/>
                <a:latin typeface="Comic Sans MS" panose="030F0702030302020204" pitchFamily="66" charset="0"/>
              </a:endParaRPr>
            </a:p>
            <a:p>
              <a:pPr algn="l" fontAlgn="base">
                <a:spcAft>
                  <a:spcPts val="375"/>
                </a:spcAft>
              </a:pPr>
              <a:r>
                <a:rPr lang="en-GB" sz="1000" dirty="0">
                  <a:solidFill>
                    <a:srgbClr val="333333"/>
                  </a:solidFill>
                  <a:latin typeface="Comic Sans MS" panose="030F0702030302020204" pitchFamily="66" charset="0"/>
                </a:rPr>
                <a:t>___________________________________________________</a:t>
              </a:r>
              <a:endParaRPr lang="en-GB" sz="1000" b="0" i="0" dirty="0">
                <a:solidFill>
                  <a:srgbClr val="333333"/>
                </a:solidFill>
                <a:effectLst/>
                <a:latin typeface="Comic Sans MS" panose="030F0702030302020204" pitchFamily="66" charset="0"/>
              </a:endParaRPr>
            </a:p>
            <a:p>
              <a:pPr algn="l" fontAlgn="base">
                <a:spcAft>
                  <a:spcPts val="375"/>
                </a:spcAft>
              </a:pPr>
              <a:r>
                <a:rPr lang="en-GB" sz="1000" b="0" i="0" dirty="0">
                  <a:solidFill>
                    <a:srgbClr val="333333"/>
                  </a:solidFill>
                  <a:effectLst/>
                  <a:latin typeface="Comic Sans MS" panose="030F0702030302020204" pitchFamily="66" charset="0"/>
                </a:rPr>
                <a:t>4. Who accompanied Oliver during his snowy adventure?</a:t>
              </a:r>
            </a:p>
            <a:p>
              <a:pPr algn="l" fontAlgn="base">
                <a:spcAft>
                  <a:spcPts val="375"/>
                </a:spcAft>
                <a:buFont typeface="+mj-lt"/>
                <a:buAutoNum type="arabicPeriod"/>
              </a:pPr>
              <a:endParaRPr lang="en-GB" sz="1000" dirty="0">
                <a:solidFill>
                  <a:srgbClr val="333333"/>
                </a:solidFill>
                <a:latin typeface="Comic Sans MS" panose="030F0702030302020204" pitchFamily="66" charset="0"/>
              </a:endParaRPr>
            </a:p>
            <a:p>
              <a:pPr algn="l" fontAlgn="base">
                <a:spcAft>
                  <a:spcPts val="375"/>
                </a:spcAft>
              </a:pPr>
              <a:r>
                <a:rPr lang="en-GB" sz="1000" b="0" i="0" dirty="0">
                  <a:solidFill>
                    <a:srgbClr val="333333"/>
                  </a:solidFill>
                  <a:effectLst/>
                  <a:latin typeface="Comic Sans MS" panose="030F0702030302020204" pitchFamily="66" charset="0"/>
                </a:rPr>
                <a:t>____________________________________________________</a:t>
              </a:r>
            </a:p>
          </p:txBody>
        </p:sp>
      </p:grpSp>
      <p:sp>
        <p:nvSpPr>
          <p:cNvPr id="10" name="TextBox 9">
            <a:extLst>
              <a:ext uri="{FF2B5EF4-FFF2-40B4-BE49-F238E27FC236}">
                <a16:creationId xmlns:a16="http://schemas.microsoft.com/office/drawing/2014/main" id="{DE6E976D-2B4F-EE57-CA9D-DBF24D168CD4}"/>
              </a:ext>
            </a:extLst>
          </p:cNvPr>
          <p:cNvSpPr txBox="1"/>
          <p:nvPr/>
        </p:nvSpPr>
        <p:spPr>
          <a:xfrm>
            <a:off x="142989" y="1044077"/>
            <a:ext cx="6532266" cy="434221"/>
          </a:xfrm>
          <a:prstGeom prst="rect">
            <a:avLst/>
          </a:prstGeom>
          <a:noFill/>
        </p:spPr>
        <p:txBody>
          <a:bodyPr wrap="square">
            <a:spAutoFit/>
          </a:bodyPr>
          <a:lstStyle/>
          <a:p>
            <a:pPr lvl="0">
              <a:lnSpc>
                <a:spcPct val="115000"/>
              </a:lnSpc>
              <a:spcAft>
                <a:spcPts val="600"/>
              </a:spcAft>
              <a:tabLst>
                <a:tab pos="457200" algn="l"/>
              </a:tabLst>
            </a:pPr>
            <a:r>
              <a:rPr lang="en-US" sz="1000" dirty="0">
                <a:solidFill>
                  <a:srgbClr val="00B050"/>
                </a:solidFill>
                <a:effectLst/>
                <a:latin typeface="Comic Sans MS" panose="030F0702030302020204" pitchFamily="66" charset="0"/>
                <a:ea typeface="Calibri" panose="020F0502020204030204" pitchFamily="34" charset="0"/>
              </a:rPr>
              <a:t>"Frosty" means extremely cold and often describes weather when ice forms. It suggests that the morning was very cold, likely contributing to the accumulation of snow.</a:t>
            </a:r>
            <a:endParaRPr lang="en-GB" sz="1000" dirty="0">
              <a:solidFill>
                <a:srgbClr val="00B050"/>
              </a:solidFill>
              <a:effectLst/>
              <a:latin typeface="Comic Sans MS" panose="030F0702030302020204" pitchFamily="66" charset="0"/>
              <a:ea typeface="Calibri" panose="020F0502020204030204" pitchFamily="34" charset="0"/>
            </a:endParaRPr>
          </a:p>
        </p:txBody>
      </p:sp>
      <p:sp>
        <p:nvSpPr>
          <p:cNvPr id="12" name="TextBox 11">
            <a:extLst>
              <a:ext uri="{FF2B5EF4-FFF2-40B4-BE49-F238E27FC236}">
                <a16:creationId xmlns:a16="http://schemas.microsoft.com/office/drawing/2014/main" id="{CDABA866-DEB0-E5C2-896E-5219C9844ABF}"/>
              </a:ext>
            </a:extLst>
          </p:cNvPr>
          <p:cNvSpPr txBox="1"/>
          <p:nvPr/>
        </p:nvSpPr>
        <p:spPr>
          <a:xfrm>
            <a:off x="162733" y="1783894"/>
            <a:ext cx="4729038" cy="257250"/>
          </a:xfrm>
          <a:prstGeom prst="rect">
            <a:avLst/>
          </a:prstGeom>
          <a:noFill/>
        </p:spPr>
        <p:txBody>
          <a:bodyPr wrap="square">
            <a:spAutoFit/>
          </a:bodyPr>
          <a:lstStyle/>
          <a:p>
            <a:pPr lvl="0">
              <a:lnSpc>
                <a:spcPct val="115000"/>
              </a:lnSpc>
              <a:spcAft>
                <a:spcPts val="600"/>
              </a:spcAft>
              <a:tabLst>
                <a:tab pos="457200" algn="l"/>
              </a:tabLst>
            </a:pPr>
            <a:r>
              <a:rPr lang="en-US" sz="1000" dirty="0">
                <a:solidFill>
                  <a:srgbClr val="00B050"/>
                </a:solidFill>
                <a:effectLst/>
                <a:latin typeface="Comic Sans MS" panose="030F0702030302020204" pitchFamily="66" charset="0"/>
                <a:ea typeface="Calibri" panose="020F0502020204030204" pitchFamily="34" charset="0"/>
              </a:rPr>
              <a:t>The notice on the front door said, "School Closed Today Due to Snow."</a:t>
            </a:r>
            <a:endParaRPr lang="en-GB" sz="1000" dirty="0">
              <a:solidFill>
                <a:srgbClr val="00B050"/>
              </a:solidFill>
              <a:effectLst/>
              <a:latin typeface="Comic Sans MS" panose="030F0702030302020204" pitchFamily="66" charset="0"/>
              <a:ea typeface="Calibri" panose="020F0502020204030204" pitchFamily="34" charset="0"/>
            </a:endParaRPr>
          </a:p>
        </p:txBody>
      </p:sp>
      <p:sp>
        <p:nvSpPr>
          <p:cNvPr id="14" name="TextBox 13">
            <a:extLst>
              <a:ext uri="{FF2B5EF4-FFF2-40B4-BE49-F238E27FC236}">
                <a16:creationId xmlns:a16="http://schemas.microsoft.com/office/drawing/2014/main" id="{FC5A351F-3A27-F10D-52AA-C2EDAD07BD86}"/>
              </a:ext>
            </a:extLst>
          </p:cNvPr>
          <p:cNvSpPr txBox="1"/>
          <p:nvPr/>
        </p:nvSpPr>
        <p:spPr>
          <a:xfrm>
            <a:off x="162733" y="2413517"/>
            <a:ext cx="5748793" cy="257250"/>
          </a:xfrm>
          <a:prstGeom prst="rect">
            <a:avLst/>
          </a:prstGeom>
          <a:noFill/>
        </p:spPr>
        <p:txBody>
          <a:bodyPr wrap="square">
            <a:spAutoFit/>
          </a:bodyPr>
          <a:lstStyle/>
          <a:p>
            <a:pPr lvl="0">
              <a:lnSpc>
                <a:spcPct val="115000"/>
              </a:lnSpc>
              <a:spcAft>
                <a:spcPts val="600"/>
              </a:spcAft>
              <a:tabLst>
                <a:tab pos="457200" algn="l"/>
              </a:tabLst>
            </a:pPr>
            <a:r>
              <a:rPr lang="en-US" sz="1000" dirty="0">
                <a:solidFill>
                  <a:srgbClr val="00B050"/>
                </a:solidFill>
                <a:effectLst/>
                <a:latin typeface="Comic Sans MS" panose="030F0702030302020204" pitchFamily="66" charset="0"/>
                <a:ea typeface="Calibri" panose="020F0502020204030204" pitchFamily="34" charset="0"/>
              </a:rPr>
              <a:t>Oliver was accompanied by his friends, Mia and Jake, during his snowy adventure.</a:t>
            </a:r>
            <a:endParaRPr lang="en-GB" sz="1000" dirty="0">
              <a:solidFill>
                <a:srgbClr val="00B050"/>
              </a:solidFill>
              <a:effectLst/>
              <a:latin typeface="Comic Sans MS" panose="030F0702030302020204" pitchFamily="66" charset="0"/>
              <a:ea typeface="Calibri" panose="020F0502020204030204" pitchFamily="34" charset="0"/>
            </a:endParaRPr>
          </a:p>
        </p:txBody>
      </p:sp>
      <p:sp>
        <p:nvSpPr>
          <p:cNvPr id="16" name="TextBox 15">
            <a:extLst>
              <a:ext uri="{FF2B5EF4-FFF2-40B4-BE49-F238E27FC236}">
                <a16:creationId xmlns:a16="http://schemas.microsoft.com/office/drawing/2014/main" id="{E3711105-855E-218E-BD3D-B0785181DC71}"/>
              </a:ext>
            </a:extLst>
          </p:cNvPr>
          <p:cNvSpPr txBox="1"/>
          <p:nvPr/>
        </p:nvSpPr>
        <p:spPr>
          <a:xfrm>
            <a:off x="162733" y="3056037"/>
            <a:ext cx="6305519" cy="434221"/>
          </a:xfrm>
          <a:prstGeom prst="rect">
            <a:avLst/>
          </a:prstGeom>
          <a:noFill/>
        </p:spPr>
        <p:txBody>
          <a:bodyPr wrap="square">
            <a:spAutoFit/>
          </a:bodyPr>
          <a:lstStyle/>
          <a:p>
            <a:pPr lvl="0">
              <a:lnSpc>
                <a:spcPct val="115000"/>
              </a:lnSpc>
              <a:spcAft>
                <a:spcPts val="600"/>
              </a:spcAft>
              <a:tabLst>
                <a:tab pos="457200" algn="l"/>
              </a:tabLst>
            </a:pPr>
            <a:r>
              <a:rPr lang="en-US" sz="1000" dirty="0">
                <a:solidFill>
                  <a:srgbClr val="00B050"/>
                </a:solidFill>
                <a:effectLst/>
                <a:latin typeface="Comic Sans MS" panose="030F0702030302020204" pitchFamily="66" charset="0"/>
                <a:ea typeface="Calibri" panose="020F0502020204030204" pitchFamily="34" charset="0"/>
              </a:rPr>
              <a:t>Oliver was excited to see the notice because it meant he did not have to go to school and could spend the day playing in the snow with his friends, which he considered an adventure.</a:t>
            </a:r>
            <a:endParaRPr lang="en-GB" sz="1000" dirty="0">
              <a:solidFill>
                <a:srgbClr val="00B050"/>
              </a:solidFill>
              <a:effectLst/>
              <a:latin typeface="Comic Sans MS" panose="030F0702030302020204" pitchFamily="66" charset="0"/>
              <a:ea typeface="Calibri" panose="020F0502020204030204" pitchFamily="34" charset="0"/>
            </a:endParaRPr>
          </a:p>
        </p:txBody>
      </p:sp>
      <p:sp>
        <p:nvSpPr>
          <p:cNvPr id="18" name="TextBox 17">
            <a:extLst>
              <a:ext uri="{FF2B5EF4-FFF2-40B4-BE49-F238E27FC236}">
                <a16:creationId xmlns:a16="http://schemas.microsoft.com/office/drawing/2014/main" id="{798B9DF0-8E31-7652-0468-641B35E6FD15}"/>
              </a:ext>
            </a:extLst>
          </p:cNvPr>
          <p:cNvSpPr txBox="1"/>
          <p:nvPr/>
        </p:nvSpPr>
        <p:spPr>
          <a:xfrm>
            <a:off x="162733" y="3812869"/>
            <a:ext cx="6734754" cy="434221"/>
          </a:xfrm>
          <a:prstGeom prst="rect">
            <a:avLst/>
          </a:prstGeom>
          <a:noFill/>
        </p:spPr>
        <p:txBody>
          <a:bodyPr wrap="square">
            <a:spAutoFit/>
          </a:bodyPr>
          <a:lstStyle/>
          <a:p>
            <a:pPr lvl="0">
              <a:lnSpc>
                <a:spcPct val="115000"/>
              </a:lnSpc>
              <a:spcAft>
                <a:spcPts val="600"/>
              </a:spcAft>
              <a:tabLst>
                <a:tab pos="457200" algn="l"/>
              </a:tabLst>
            </a:pPr>
            <a:r>
              <a:rPr lang="en-US" sz="1000" dirty="0">
                <a:solidFill>
                  <a:srgbClr val="00B050"/>
                </a:solidFill>
                <a:effectLst/>
                <a:latin typeface="Comic Sans MS" panose="030F0702030302020204" pitchFamily="66" charset="0"/>
                <a:ea typeface="Calibri" panose="020F0502020204030204" pitchFamily="34" charset="0"/>
              </a:rPr>
              <a:t>Mia’s mum likely felt happy and caring when she prepared hot chocolate for the children, as it shows her desire to ensure they were warm and comfortable after playing outside in the cold.</a:t>
            </a:r>
            <a:endParaRPr lang="en-GB" sz="1000" dirty="0">
              <a:solidFill>
                <a:srgbClr val="00B050"/>
              </a:solidFill>
              <a:effectLst/>
              <a:latin typeface="Comic Sans MS" panose="030F0702030302020204" pitchFamily="66" charset="0"/>
              <a:ea typeface="Calibri" panose="020F0502020204030204" pitchFamily="34" charset="0"/>
            </a:endParaRPr>
          </a:p>
        </p:txBody>
      </p:sp>
    </p:spTree>
    <p:extLst>
      <p:ext uri="{BB962C8B-B14F-4D97-AF65-F5344CB8AC3E}">
        <p14:creationId xmlns:p14="http://schemas.microsoft.com/office/powerpoint/2010/main" val="32667051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9F8DCB5530234D8B551CB9E6BD6094" ma:contentTypeVersion="13" ma:contentTypeDescription="Create a new document." ma:contentTypeScope="" ma:versionID="2300d35d0bda5a6c75dc882a8738be54">
  <xsd:schema xmlns:xsd="http://www.w3.org/2001/XMLSchema" xmlns:xs="http://www.w3.org/2001/XMLSchema" xmlns:p="http://schemas.microsoft.com/office/2006/metadata/properties" xmlns:ns2="8b5652e7-3694-4766-8a60-8e8b11a54ba2" xmlns:ns3="fa6a253d-47bd-4d1b-89f1-56731fc5ef0d" targetNamespace="http://schemas.microsoft.com/office/2006/metadata/properties" ma:root="true" ma:fieldsID="63a226d41333ea6baa701c61565a4a73" ns2:_="" ns3:_="">
    <xsd:import namespace="8b5652e7-3694-4766-8a60-8e8b11a54ba2"/>
    <xsd:import namespace="fa6a253d-47bd-4d1b-89f1-56731fc5ef0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5652e7-3694-4766-8a60-8e8b11a54b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descrip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cd55e79-f5be-4df6-b6a9-156e136486e6"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a6a253d-47bd-4d1b-89f1-56731fc5ef0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96bd32a8-599a-4c1e-b3c3-817a1236d15f}" ma:internalName="TaxCatchAll" ma:showField="CatchAllData" ma:web="fa6a253d-47bd-4d1b-89f1-56731fc5ef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b5652e7-3694-4766-8a60-8e8b11a54ba2">
      <Terms xmlns="http://schemas.microsoft.com/office/infopath/2007/PartnerControls"/>
    </lcf76f155ced4ddcb4097134ff3c332f>
    <TaxCatchAll xmlns="fa6a253d-47bd-4d1b-89f1-56731fc5ef0d" xsi:nil="true"/>
  </documentManagement>
</p:properties>
</file>

<file path=customXml/itemProps1.xml><?xml version="1.0" encoding="utf-8"?>
<ds:datastoreItem xmlns:ds="http://schemas.openxmlformats.org/officeDocument/2006/customXml" ds:itemID="{3512AA4C-548D-4868-86FF-28614E196856}"/>
</file>

<file path=customXml/itemProps2.xml><?xml version="1.0" encoding="utf-8"?>
<ds:datastoreItem xmlns:ds="http://schemas.openxmlformats.org/officeDocument/2006/customXml" ds:itemID="{F33117CF-A14F-4F42-AB1A-5BD172C6073C}"/>
</file>

<file path=customXml/itemProps3.xml><?xml version="1.0" encoding="utf-8"?>
<ds:datastoreItem xmlns:ds="http://schemas.openxmlformats.org/officeDocument/2006/customXml" ds:itemID="{289B8580-5B53-4D36-B249-61B80139A027}"/>
</file>

<file path=docProps/app.xml><?xml version="1.0" encoding="utf-8"?>
<Properties xmlns="http://schemas.openxmlformats.org/officeDocument/2006/extended-properties" xmlns:vt="http://schemas.openxmlformats.org/officeDocument/2006/docPropsVTypes">
  <Template>Office Theme</Template>
  <TotalTime>21</TotalTime>
  <Words>602</Words>
  <Application>Microsoft Office PowerPoint</Application>
  <PresentationFormat>A4 Paper (210x297 mm)</PresentationFormat>
  <Paragraphs>47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Comic Sans MS</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Jack Gladdish</dc:creator>
  <cp:lastModifiedBy>Jack Gladdish</cp:lastModifiedBy>
  <cp:revision>1</cp:revision>
  <dcterms:created xsi:type="dcterms:W3CDTF">2025-11-12T13:46:39Z</dcterms:created>
  <dcterms:modified xsi:type="dcterms:W3CDTF">2025-11-12T14:07:53Z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0x010100B09F8DCB5530234D8B551CB9E6BD6094</vt:lpwstr>
  </property>
</Properties>
</file>